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73" r:id="rId4"/>
    <p:sldId id="337" r:id="rId5"/>
    <p:sldId id="258" r:id="rId6"/>
    <p:sldId id="338" r:id="rId7"/>
    <p:sldId id="339" r:id="rId8"/>
    <p:sldId id="340" r:id="rId9"/>
    <p:sldId id="342" r:id="rId10"/>
    <p:sldId id="343" r:id="rId11"/>
    <p:sldId id="344" r:id="rId12"/>
    <p:sldId id="341" r:id="rId13"/>
    <p:sldId id="345" r:id="rId14"/>
    <p:sldId id="346" r:id="rId15"/>
    <p:sldId id="347" r:id="rId16"/>
    <p:sldId id="348" r:id="rId17"/>
    <p:sldId id="349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64" r:id="rId27"/>
    <p:sldId id="359" r:id="rId28"/>
    <p:sldId id="361" r:id="rId29"/>
    <p:sldId id="362" r:id="rId30"/>
    <p:sldId id="363" r:id="rId31"/>
    <p:sldId id="326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52" autoAdjust="0"/>
  </p:normalViewPr>
  <p:slideViewPr>
    <p:cSldViewPr>
      <p:cViewPr>
        <p:scale>
          <a:sx n="100" d="100"/>
          <a:sy n="100" d="100"/>
        </p:scale>
        <p:origin x="1914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D24D-5E9A-443B-9BF9-B0DD9C0913FA}" type="datetimeFigureOut">
              <a:rPr lang="en-AU" smtClean="0"/>
              <a:t>4/08/2017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3A4F3-A1F3-4BDF-B0DB-3E380D922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14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F5265-E7E2-48DD-A33C-70E81DB63BE7}" type="datetimeFigureOut">
              <a:rPr lang="en-AU" smtClean="0"/>
              <a:t>4/08/2017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64A59-C5F0-414A-A4DC-D159AF7B76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655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Head – know it,</a:t>
            </a:r>
            <a:r>
              <a:rPr lang="en-AU" baseline="0" dirty="0" smtClean="0"/>
              <a:t> learn it, understand it</a:t>
            </a:r>
            <a:endParaRPr lang="en-AU" dirty="0" smtClean="0"/>
          </a:p>
          <a:p>
            <a:r>
              <a:rPr lang="en-AU" dirty="0" smtClean="0"/>
              <a:t>Hand – do it, try</a:t>
            </a:r>
            <a:r>
              <a:rPr lang="en-AU" baseline="0" dirty="0" smtClean="0"/>
              <a:t> it, show it</a:t>
            </a:r>
            <a:endParaRPr lang="en-AU" dirty="0" smtClean="0"/>
          </a:p>
          <a:p>
            <a:r>
              <a:rPr lang="en-AU" dirty="0" smtClean="0"/>
              <a:t>Heart – keep trying,</a:t>
            </a:r>
            <a:r>
              <a:rPr lang="en-AU" baseline="0" dirty="0" smtClean="0"/>
              <a:t> keep going, </a:t>
            </a:r>
            <a:r>
              <a:rPr lang="en-AU" baseline="0" smtClean="0"/>
              <a:t>keep learning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74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12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33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371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8880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0341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4A59-C5F0-414A-A4DC-D159AF7B7670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262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96E2D-5EFB-48CC-B73A-5D7E750BED2E}" type="datetimeFigureOut">
              <a:rPr lang="en-US" smtClean="0"/>
              <a:t>8/4/2017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ED638-7C9C-4C41-A84B-CA3E1B6DBCA0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1180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-372"/>
            <a:ext cx="311249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316" y="0"/>
            <a:ext cx="30659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7704" y="764704"/>
            <a:ext cx="7450642" cy="172819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035572" y="836712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Cultural Intelligence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5929" y="1453736"/>
            <a:ext cx="682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>
                <a:latin typeface="Helvetica" pitchFamily="34" charset="0"/>
              </a:rPr>
              <a:t>Australian-ASEAN Youth Summit 2017</a:t>
            </a:r>
          </a:p>
        </p:txBody>
      </p:sp>
      <p:pic>
        <p:nvPicPr>
          <p:cNvPr id="1026" name="Picture 2" descr="Image result for asean youth organization of australia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982372" cy="7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ndustry Bootcamp 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4030" y="1822080"/>
            <a:ext cx="1260458" cy="50246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5400000">
            <a:off x="7166344" y="2034029"/>
            <a:ext cx="71438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lbour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398"/>
            <a:ext cx="9144000" cy="68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924958"/>
            <a:ext cx="684076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Top 10 Overseas Country of Birth 2016</a:t>
            </a:r>
          </a:p>
          <a:p>
            <a:r>
              <a:rPr lang="en-AU" i="1" dirty="0" smtClean="0">
                <a:latin typeface="Helvetica" pitchFamily="34" charset="0"/>
              </a:rPr>
              <a:t>(Victorian Multicultural Commission)</a:t>
            </a:r>
          </a:p>
          <a:p>
            <a:endParaRPr lang="en-AU" sz="2400" dirty="0">
              <a:latin typeface="Helvetica" pitchFamily="34" charset="0"/>
            </a:endParaRPr>
          </a:p>
          <a:p>
            <a:pPr marL="457200" indent="-457200">
              <a:buAutoNum type="arabicPeriod"/>
            </a:pPr>
            <a:r>
              <a:rPr lang="en-AU" sz="2400" dirty="0" smtClean="0">
                <a:latin typeface="Helvetica" pitchFamily="34" charset="0"/>
              </a:rPr>
              <a:t>England (171,443)</a:t>
            </a:r>
          </a:p>
          <a:p>
            <a:pPr marL="457200" indent="-457200">
              <a:buAutoNum type="arabicPeriod"/>
            </a:pPr>
            <a:r>
              <a:rPr lang="en-AU" sz="2400" dirty="0" smtClean="0">
                <a:latin typeface="Helvetica" pitchFamily="34" charset="0"/>
              </a:rPr>
              <a:t>India (169,802)</a:t>
            </a:r>
          </a:p>
          <a:p>
            <a:pPr marL="457200" indent="-457200">
              <a:buAutoNum type="arabicPeriod"/>
            </a:pPr>
            <a:r>
              <a:rPr lang="en-AU" sz="2400" dirty="0" smtClean="0">
                <a:latin typeface="Helvetica" pitchFamily="34" charset="0"/>
              </a:rPr>
              <a:t>China (160,652)</a:t>
            </a:r>
          </a:p>
          <a:p>
            <a:pPr marL="457200" indent="-457200">
              <a:buAutoNum type="arabicPeriod"/>
            </a:pPr>
            <a:r>
              <a:rPr lang="en-AU" sz="2400" dirty="0" smtClean="0">
                <a:latin typeface="Helvetica" pitchFamily="34" charset="0"/>
              </a:rPr>
              <a:t>New Zealand (93,253)</a:t>
            </a:r>
          </a:p>
          <a:p>
            <a:pPr marL="457200" indent="-457200">
              <a:buAutoNum type="arabicPeriod"/>
            </a:pPr>
            <a:r>
              <a:rPr lang="en-AU" sz="2400" dirty="0" smtClean="0">
                <a:latin typeface="Helvetica" pitchFamily="34" charset="0"/>
              </a:rPr>
              <a:t>Vietnam (80,787)</a:t>
            </a:r>
            <a:endParaRPr lang="en-AU" sz="2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lbour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398"/>
            <a:ext cx="9144000" cy="68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924958"/>
            <a:ext cx="684076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Top 10 Overseas Country of Birth 2016</a:t>
            </a:r>
          </a:p>
          <a:p>
            <a:r>
              <a:rPr lang="en-AU" i="1" dirty="0" smtClean="0">
                <a:latin typeface="Helvetica" pitchFamily="34" charset="0"/>
              </a:rPr>
              <a:t>(Victorian Multicultural Commission)</a:t>
            </a:r>
          </a:p>
          <a:p>
            <a:endParaRPr lang="en-AU" sz="2400" dirty="0" smtClean="0">
              <a:latin typeface="Helvetica" pitchFamily="34" charset="0"/>
            </a:endParaRPr>
          </a:p>
          <a:p>
            <a:r>
              <a:rPr lang="en-AU" sz="2400" dirty="0" smtClean="0">
                <a:latin typeface="Helvetica" pitchFamily="34" charset="0"/>
              </a:rPr>
              <a:t>6. Italy (70,527)</a:t>
            </a:r>
          </a:p>
          <a:p>
            <a:r>
              <a:rPr lang="en-AU" sz="2400" dirty="0" smtClean="0">
                <a:latin typeface="Helvetica" pitchFamily="34" charset="0"/>
              </a:rPr>
              <a:t>7. Sri Lanka (55,830)</a:t>
            </a:r>
          </a:p>
          <a:p>
            <a:r>
              <a:rPr lang="en-AU" sz="2400" dirty="0" smtClean="0">
                <a:latin typeface="Helvetica" pitchFamily="34" charset="0"/>
              </a:rPr>
              <a:t>8. Philippines (51,290)</a:t>
            </a:r>
          </a:p>
          <a:p>
            <a:r>
              <a:rPr lang="en-AU" sz="2400" dirty="0" smtClean="0">
                <a:latin typeface="Helvetica" pitchFamily="34" charset="0"/>
              </a:rPr>
              <a:t>9. Malaysia (50,049)</a:t>
            </a:r>
          </a:p>
          <a:p>
            <a:r>
              <a:rPr lang="en-AU" sz="2400" dirty="0" smtClean="0">
                <a:latin typeface="Helvetica" pitchFamily="34" charset="0"/>
              </a:rPr>
              <a:t>10. Greece (47,240)</a:t>
            </a:r>
            <a:endParaRPr lang="en-AU" sz="2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708920"/>
            <a:ext cx="70567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Imagine speaking to an Indian client on the phone.</a:t>
            </a:r>
            <a:endParaRPr lang="en-AU" sz="32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132856"/>
            <a:ext cx="705678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You: </a:t>
            </a:r>
            <a:r>
              <a:rPr lang="en-AU" sz="3600" dirty="0" smtClean="0">
                <a:latin typeface="Helvetica" pitchFamily="34" charset="0"/>
              </a:rPr>
              <a:t>Do you think the files can be sent to me by Friday?</a:t>
            </a:r>
          </a:p>
          <a:p>
            <a:endParaRPr lang="en-AU" sz="3600" b="1" dirty="0">
              <a:latin typeface="Helvetica" pitchFamily="34" charset="0"/>
            </a:endParaRPr>
          </a:p>
          <a:p>
            <a:r>
              <a:rPr lang="en-AU" sz="3600" b="1" dirty="0" smtClean="0">
                <a:latin typeface="Helvetica" pitchFamily="34" charset="0"/>
              </a:rPr>
              <a:t>Client: </a:t>
            </a:r>
            <a:r>
              <a:rPr lang="en-AU" sz="3600" dirty="0" smtClean="0">
                <a:latin typeface="Helvetica" pitchFamily="34" charset="0"/>
              </a:rPr>
              <a:t>Okay!</a:t>
            </a:r>
            <a:endParaRPr lang="en-AU" sz="32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708920"/>
            <a:ext cx="70567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You didn’t get the files.</a:t>
            </a:r>
          </a:p>
          <a:p>
            <a:r>
              <a:rPr lang="en-AU" sz="3600" b="1" dirty="0" smtClean="0">
                <a:latin typeface="Helvetica" pitchFamily="34" charset="0"/>
              </a:rPr>
              <a:t>What’s going on?</a:t>
            </a:r>
            <a:endParaRPr lang="en-AU" sz="32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2204864"/>
            <a:ext cx="7560840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Having IQ</a:t>
            </a:r>
          </a:p>
          <a:p>
            <a:endParaRPr lang="en-AU" sz="3200" i="1" dirty="0" smtClean="0">
              <a:latin typeface="Helvetic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Without the files, the project cannot go on!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Can we do anything in the meantime?</a:t>
            </a:r>
          </a:p>
        </p:txBody>
      </p:sp>
    </p:spTree>
    <p:extLst>
      <p:ext uri="{BB962C8B-B14F-4D97-AF65-F5344CB8AC3E}">
        <p14:creationId xmlns:p14="http://schemas.microsoft.com/office/powerpoint/2010/main" val="13004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790814"/>
            <a:ext cx="770485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Having EQ</a:t>
            </a:r>
          </a:p>
          <a:p>
            <a:endParaRPr lang="en-AU" sz="3200" i="1" dirty="0" smtClean="0">
              <a:latin typeface="Helvetic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Did I not make myself clear over the phone?</a:t>
            </a:r>
            <a:endParaRPr lang="en-AU" sz="2800" i="1" dirty="0">
              <a:latin typeface="Helvetic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Didn’t he say “Okay”?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Did something happen?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How can I best convey the feedback to him?</a:t>
            </a:r>
          </a:p>
        </p:txBody>
      </p:sp>
    </p:spTree>
    <p:extLst>
      <p:ext uri="{BB962C8B-B14F-4D97-AF65-F5344CB8AC3E}">
        <p14:creationId xmlns:p14="http://schemas.microsoft.com/office/powerpoint/2010/main" val="13987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433096"/>
            <a:ext cx="7056784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Having CQ</a:t>
            </a:r>
          </a:p>
          <a:p>
            <a:r>
              <a:rPr lang="en-AU" sz="2000" b="1" dirty="0" smtClean="0">
                <a:latin typeface="Helvetica" pitchFamily="34" charset="0"/>
              </a:rPr>
              <a:t>(Cultural Quotient or Cultural Intelligence)</a:t>
            </a:r>
          </a:p>
          <a:p>
            <a:endParaRPr lang="en-AU" sz="3200" i="1" dirty="0" smtClean="0">
              <a:latin typeface="Helvetic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He didn’t send me the files because in Indian culture, an “okay” doesn’t always mean “Yes, I agree.”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i="1" dirty="0" smtClean="0">
                <a:latin typeface="Helvetica" pitchFamily="34" charset="0"/>
              </a:rPr>
              <a:t>It could mean an acknowledgement of receiving the message, like an “uh-huh”.</a:t>
            </a:r>
          </a:p>
        </p:txBody>
      </p:sp>
    </p:spTree>
    <p:extLst>
      <p:ext uri="{BB962C8B-B14F-4D97-AF65-F5344CB8AC3E}">
        <p14:creationId xmlns:p14="http://schemas.microsoft.com/office/powerpoint/2010/main" val="14948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045180"/>
            <a:ext cx="7704856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You: </a:t>
            </a:r>
            <a:r>
              <a:rPr lang="en-AU" sz="2800" dirty="0" smtClean="0">
                <a:latin typeface="Helvetica" pitchFamily="34" charset="0"/>
              </a:rPr>
              <a:t>Do you think the files can be sent to me by Friday?</a:t>
            </a:r>
          </a:p>
          <a:p>
            <a:endParaRPr lang="en-AU" sz="2800" b="1" dirty="0">
              <a:latin typeface="Helvetica" pitchFamily="34" charset="0"/>
            </a:endParaRPr>
          </a:p>
          <a:p>
            <a:r>
              <a:rPr lang="en-AU" sz="2800" b="1" dirty="0" smtClean="0">
                <a:latin typeface="Helvetica" pitchFamily="34" charset="0"/>
              </a:rPr>
              <a:t>Client: </a:t>
            </a:r>
            <a:r>
              <a:rPr lang="en-AU" sz="2800" dirty="0" smtClean="0">
                <a:latin typeface="Helvetica" pitchFamily="34" charset="0"/>
              </a:rPr>
              <a:t>Okay!</a:t>
            </a:r>
          </a:p>
          <a:p>
            <a:endParaRPr lang="en-AU" sz="2800" dirty="0">
              <a:latin typeface="Helvetica" pitchFamily="34" charset="0"/>
            </a:endParaRPr>
          </a:p>
          <a:p>
            <a:r>
              <a:rPr lang="en-AU" sz="2800" b="1" dirty="0">
                <a:latin typeface="Helvetica" pitchFamily="34" charset="0"/>
              </a:rPr>
              <a:t>You: </a:t>
            </a:r>
            <a:r>
              <a:rPr lang="en-AU" sz="2800" dirty="0" smtClean="0">
                <a:latin typeface="Helvetica" pitchFamily="34" charset="0"/>
              </a:rPr>
              <a:t>Just to confirm, what could we expect to be sent by Friday?</a:t>
            </a:r>
          </a:p>
          <a:p>
            <a:endParaRPr lang="en-AU" sz="2800" dirty="0">
              <a:latin typeface="Helvetica" pitchFamily="34" charset="0"/>
            </a:endParaRPr>
          </a:p>
          <a:p>
            <a:r>
              <a:rPr lang="en-AU" sz="2800" b="1" dirty="0" smtClean="0">
                <a:latin typeface="Helvetica" pitchFamily="34" charset="0"/>
              </a:rPr>
              <a:t>Client</a:t>
            </a:r>
            <a:r>
              <a:rPr lang="en-AU" sz="2800" dirty="0" smtClean="0">
                <a:latin typeface="Helvetica" pitchFamily="34" charset="0"/>
              </a:rPr>
              <a:t>: The files.</a:t>
            </a:r>
          </a:p>
          <a:p>
            <a:endParaRPr lang="en-AU" sz="2800" dirty="0">
              <a:latin typeface="Helvetica" pitchFamily="34" charset="0"/>
            </a:endParaRPr>
          </a:p>
          <a:p>
            <a:r>
              <a:rPr lang="en-AU" sz="2800" b="1" dirty="0" smtClean="0">
                <a:latin typeface="Helvetica" pitchFamily="34" charset="0"/>
              </a:rPr>
              <a:t>You</a:t>
            </a:r>
            <a:r>
              <a:rPr lang="en-AU" sz="2800" dirty="0" smtClean="0">
                <a:latin typeface="Helvetica" pitchFamily="34" charset="0"/>
              </a:rPr>
              <a:t>: Thanks!</a:t>
            </a:r>
            <a:endParaRPr lang="en-AU" sz="28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2420888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// Developing cultural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4092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tt-glm-218347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48" y="1412776"/>
            <a:ext cx="771530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What we’ll cover...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48" y="2610845"/>
            <a:ext cx="771530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latin typeface="Helvetica" pitchFamily="34" charset="0"/>
              </a:rPr>
              <a:t>What is </a:t>
            </a:r>
            <a:r>
              <a:rPr lang="en-AU" sz="2800" b="1" dirty="0" smtClean="0">
                <a:latin typeface="Helvetica" pitchFamily="34" charset="0"/>
              </a:rPr>
              <a:t>culture</a:t>
            </a:r>
            <a:r>
              <a:rPr lang="en-AU" sz="2800" dirty="0" smtClean="0">
                <a:latin typeface="Helvetica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Importance</a:t>
            </a:r>
            <a:r>
              <a:rPr lang="en-AU" sz="2800" dirty="0" smtClean="0">
                <a:latin typeface="Helvetica" pitchFamily="34" charset="0"/>
              </a:rPr>
              <a:t> of cultural intelligence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Developing </a:t>
            </a:r>
            <a:r>
              <a:rPr lang="en-AU" sz="2800" dirty="0" smtClean="0">
                <a:latin typeface="Helvetica" pitchFamily="34" charset="0"/>
              </a:rPr>
              <a:t>cultural intelligence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Case Study</a:t>
            </a:r>
            <a:r>
              <a:rPr lang="en-AU" sz="2800" dirty="0" smtClean="0">
                <a:latin typeface="Helvetica" pitchFamily="34" charset="0"/>
              </a:rPr>
              <a:t>: Can culture explain the </a:t>
            </a:r>
            <a:r>
              <a:rPr lang="en-AU" sz="2800" i="1" dirty="0" smtClean="0">
                <a:latin typeface="Helvetica" pitchFamily="34" charset="0"/>
              </a:rPr>
              <a:t>‘labour exploitation’</a:t>
            </a:r>
            <a:r>
              <a:rPr lang="en-AU" sz="2800" dirty="0" smtClean="0">
                <a:latin typeface="Helvetica" pitchFamily="34" charset="0"/>
              </a:rPr>
              <a:t> of international students?</a:t>
            </a:r>
            <a:endParaRPr lang="en-AU" sz="4400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700808"/>
            <a:ext cx="2880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HEAD</a:t>
            </a:r>
            <a:endParaRPr lang="en-AU" sz="2400" b="1" dirty="0" smtClean="0"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692077"/>
            <a:ext cx="475252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Know it.</a:t>
            </a:r>
          </a:p>
          <a:p>
            <a:r>
              <a:rPr lang="en-AU" sz="2800" b="1" dirty="0" smtClean="0">
                <a:latin typeface="Helvetica" pitchFamily="34" charset="0"/>
              </a:rPr>
              <a:t>Learn it.</a:t>
            </a:r>
          </a:p>
          <a:p>
            <a:r>
              <a:rPr lang="en-AU" sz="2800" b="1" dirty="0" smtClean="0">
                <a:latin typeface="Helvetica" pitchFamily="34" charset="0"/>
              </a:rPr>
              <a:t>Understand it.</a:t>
            </a:r>
          </a:p>
        </p:txBody>
      </p:sp>
    </p:spTree>
    <p:extLst>
      <p:ext uri="{BB962C8B-B14F-4D97-AF65-F5344CB8AC3E}">
        <p14:creationId xmlns:p14="http://schemas.microsoft.com/office/powerpoint/2010/main" val="18057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700808"/>
            <a:ext cx="2880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HANDS</a:t>
            </a:r>
            <a:endParaRPr lang="en-AU" sz="2400" b="1" dirty="0" smtClean="0"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692077"/>
            <a:ext cx="475252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Do it.</a:t>
            </a:r>
          </a:p>
          <a:p>
            <a:r>
              <a:rPr lang="en-AU" sz="2800" b="1" dirty="0" smtClean="0">
                <a:latin typeface="Helvetica" pitchFamily="34" charset="0"/>
              </a:rPr>
              <a:t>Try it.</a:t>
            </a:r>
          </a:p>
          <a:p>
            <a:r>
              <a:rPr lang="en-AU" sz="2800" b="1" dirty="0" smtClean="0">
                <a:latin typeface="Helvetica" pitchFamily="34" charset="0"/>
              </a:rPr>
              <a:t>Show it.</a:t>
            </a:r>
          </a:p>
        </p:txBody>
      </p:sp>
    </p:spTree>
    <p:extLst>
      <p:ext uri="{BB962C8B-B14F-4D97-AF65-F5344CB8AC3E}">
        <p14:creationId xmlns:p14="http://schemas.microsoft.com/office/powerpoint/2010/main" val="20436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700808"/>
            <a:ext cx="2880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HEART</a:t>
            </a:r>
            <a:endParaRPr lang="en-AU" sz="2400" b="1" dirty="0" smtClean="0"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692077"/>
            <a:ext cx="475252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latin typeface="Helvetica" pitchFamily="34" charset="0"/>
              </a:rPr>
              <a:t>Keep trying.</a:t>
            </a:r>
          </a:p>
          <a:p>
            <a:r>
              <a:rPr lang="en-AU" sz="2800" b="1" dirty="0" smtClean="0">
                <a:latin typeface="Helvetica" pitchFamily="34" charset="0"/>
              </a:rPr>
              <a:t>Keep going.</a:t>
            </a:r>
          </a:p>
          <a:p>
            <a:r>
              <a:rPr lang="en-AU" sz="2800" b="1" dirty="0" smtClean="0">
                <a:latin typeface="Helvetica" pitchFamily="34" charset="0"/>
              </a:rPr>
              <a:t>Keep learning.</a:t>
            </a:r>
          </a:p>
        </p:txBody>
      </p:sp>
    </p:spTree>
    <p:extLst>
      <p:ext uri="{BB962C8B-B14F-4D97-AF65-F5344CB8AC3E}">
        <p14:creationId xmlns:p14="http://schemas.microsoft.com/office/powerpoint/2010/main" val="33817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2373848"/>
            <a:ext cx="8072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// </a:t>
            </a:r>
            <a:r>
              <a:rPr lang="en-AU" sz="4000" b="1" dirty="0">
                <a:latin typeface="Helvetica" pitchFamily="34" charset="0"/>
              </a:rPr>
              <a:t>Case </a:t>
            </a:r>
            <a:r>
              <a:rPr lang="en-AU" sz="4000" b="1" dirty="0" smtClean="0">
                <a:latin typeface="Helvetica" pitchFamily="34" charset="0"/>
              </a:rPr>
              <a:t>Study</a:t>
            </a:r>
            <a:endParaRPr lang="en-AU" sz="4000" dirty="0">
              <a:latin typeface="Helvetica" pitchFamily="34" charset="0"/>
            </a:endParaRPr>
          </a:p>
          <a:p>
            <a:r>
              <a:rPr lang="en-AU" sz="2800" dirty="0" smtClean="0">
                <a:latin typeface="Helvetica" pitchFamily="34" charset="0"/>
              </a:rPr>
              <a:t>Can </a:t>
            </a:r>
            <a:r>
              <a:rPr lang="en-AU" sz="2800" dirty="0">
                <a:latin typeface="Helvetica" pitchFamily="34" charset="0"/>
              </a:rPr>
              <a:t>culture explain the ‘</a:t>
            </a:r>
            <a:r>
              <a:rPr lang="en-AU" sz="2800" i="1" dirty="0">
                <a:latin typeface="Helvetica" pitchFamily="34" charset="0"/>
              </a:rPr>
              <a:t>labour exploitation</a:t>
            </a:r>
            <a:r>
              <a:rPr lang="en-AU" sz="2800" dirty="0">
                <a:latin typeface="Helvetica" pitchFamily="34" charset="0"/>
              </a:rPr>
              <a:t>’ of international students?</a:t>
            </a:r>
            <a:endParaRPr lang="en-AU" sz="4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776" y="2220540"/>
            <a:ext cx="59766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Helvetica" pitchFamily="34" charset="0"/>
              </a:rPr>
              <a:t>Ming, 24</a:t>
            </a:r>
            <a:endParaRPr lang="en-AU" sz="4000" dirty="0">
              <a:latin typeface="Helvetic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latin typeface="Helvetica" pitchFamily="34" charset="0"/>
              </a:rPr>
              <a:t>International student from China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latin typeface="Helvetica" pitchFamily="34" charset="0"/>
              </a:rPr>
              <a:t>Working in a dumpling restaurant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latin typeface="Helvetica" pitchFamily="34" charset="0"/>
              </a:rPr>
              <a:t>Overworked and underpaid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68202"/>
            <a:ext cx="151447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2924944"/>
            <a:ext cx="81369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>
                <a:latin typeface="Helvetica" pitchFamily="34" charset="0"/>
              </a:rPr>
              <a:t>Hofstede’s Cultural Dimensions</a:t>
            </a:r>
            <a:endParaRPr lang="en-AU" sz="2800" dirty="0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fstede's cultural dimen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040560" cy="42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9752" y="2476053"/>
            <a:ext cx="640871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High power distance</a:t>
            </a:r>
          </a:p>
          <a:p>
            <a:r>
              <a:rPr lang="en-AU" sz="2400" dirty="0" smtClean="0">
                <a:latin typeface="Helvetica" pitchFamily="34" charset="0"/>
              </a:rPr>
              <a:t>The less powerful members accept and expect that power is distributed unequally.</a:t>
            </a:r>
            <a:endParaRPr lang="en-AU" sz="1600" dirty="0" smtClean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735071"/>
            <a:ext cx="864096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53136"/>
            <a:ext cx="15121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9752" y="2476053"/>
            <a:ext cx="640871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Low individualism</a:t>
            </a:r>
          </a:p>
          <a:p>
            <a:r>
              <a:rPr lang="en-AU" sz="2400" dirty="0" smtClean="0">
                <a:latin typeface="Helvetica" pitchFamily="34" charset="0"/>
              </a:rPr>
              <a:t>People </a:t>
            </a:r>
            <a:r>
              <a:rPr lang="en-AU" sz="2400" dirty="0">
                <a:latin typeface="Helvetica" pitchFamily="34" charset="0"/>
              </a:rPr>
              <a:t>act in the interests of the group and not necessarily of themselves.</a:t>
            </a:r>
            <a:endParaRPr lang="en-AU" sz="1600" dirty="0" smtClean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35071"/>
            <a:ext cx="864096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53136"/>
            <a:ext cx="15121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9752" y="2276872"/>
            <a:ext cx="64087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High long term orientation</a:t>
            </a:r>
          </a:p>
          <a:p>
            <a:r>
              <a:rPr lang="en-AU" sz="2400" dirty="0" smtClean="0">
                <a:latin typeface="Helvetica" pitchFamily="34" charset="0"/>
              </a:rPr>
              <a:t>Very pragmatic</a:t>
            </a:r>
            <a:r>
              <a:rPr lang="en-AU" sz="2400" dirty="0">
                <a:latin typeface="Helvetica" pitchFamily="34" charset="0"/>
              </a:rPr>
              <a:t>. </a:t>
            </a:r>
            <a:r>
              <a:rPr lang="en-AU" sz="2400" dirty="0" smtClean="0">
                <a:latin typeface="Helvetica" pitchFamily="34" charset="0"/>
              </a:rPr>
              <a:t>A </a:t>
            </a:r>
            <a:r>
              <a:rPr lang="en-AU" sz="2400" dirty="0">
                <a:latin typeface="Helvetica" pitchFamily="34" charset="0"/>
              </a:rPr>
              <a:t>strong propensity to save and invest, thriftiness, and perseverance in achieving results.</a:t>
            </a:r>
            <a:endParaRPr lang="en-AU" sz="1600" dirty="0" smtClean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735071"/>
            <a:ext cx="864096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53136"/>
            <a:ext cx="15121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87624" y="2732727"/>
            <a:ext cx="66247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>
                <a:latin typeface="Helvetica" pitchFamily="34" charset="0"/>
              </a:rPr>
              <a:t>What comes to mind what you think of culture?</a:t>
            </a:r>
            <a:endParaRPr lang="en-AU" sz="2000" i="1" dirty="0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39752" y="2276872"/>
            <a:ext cx="64087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latin typeface="Helvetica" pitchFamily="34" charset="0"/>
              </a:rPr>
              <a:t>Low indulgence</a:t>
            </a:r>
          </a:p>
          <a:p>
            <a:r>
              <a:rPr lang="en-AU" sz="2400" dirty="0">
                <a:latin typeface="Helvetica" pitchFamily="34" charset="0"/>
              </a:rPr>
              <a:t>Restrained societies do not put much emphasis on leisure time and control the gratification of their desires.</a:t>
            </a:r>
            <a:endParaRPr lang="en-AU" sz="1600" dirty="0" smtClean="0">
              <a:latin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735071"/>
            <a:ext cx="72008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53136"/>
            <a:ext cx="15121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44624" y="5013176"/>
            <a:ext cx="52565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4000" b="1" dirty="0" smtClean="0">
                <a:latin typeface="Helvetica" pitchFamily="34" charset="0"/>
              </a:rPr>
              <a:t>Questions?</a:t>
            </a:r>
            <a:endParaRPr lang="en-AU" sz="4000" b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1988840"/>
            <a:ext cx="352839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Dress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Language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Festivals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Rituals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60032" y="1988840"/>
            <a:ext cx="352839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Customs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Social norms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Beliefs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Traditions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Values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2800" b="1" dirty="0" smtClean="0">
                <a:latin typeface="Helvetica" pitchFamily="34" charset="0"/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11514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962" y="2786058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// What is </a:t>
            </a:r>
            <a:r>
              <a:rPr lang="en-AU" sz="4400" b="1" i="1" dirty="0" smtClean="0">
                <a:latin typeface="Helvetica" pitchFamily="34" charset="0"/>
              </a:rPr>
              <a:t>culture</a:t>
            </a:r>
            <a:r>
              <a:rPr lang="en-AU" sz="4400" b="1" dirty="0" smtClean="0">
                <a:latin typeface="Helvetica" pitchFamily="34" charset="0"/>
              </a:rPr>
              <a:t>? Really…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978" y="908720"/>
            <a:ext cx="3752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1534145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>
                <a:latin typeface="Helvetica" pitchFamily="34" charset="0"/>
              </a:rPr>
              <a:t>noun</a:t>
            </a:r>
            <a:r>
              <a:rPr lang="en-AU" dirty="0" smtClean="0">
                <a:latin typeface="Helvetica" pitchFamily="34" charset="0"/>
              </a:rPr>
              <a:t> | Merriam-Webster Dictionary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263517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The </a:t>
            </a:r>
            <a:r>
              <a:rPr lang="en-AU" sz="2400" dirty="0">
                <a:latin typeface="Helvetica" pitchFamily="34" charset="0"/>
              </a:rPr>
              <a:t>integrated pattern of human knowledge, belief, and </a:t>
            </a:r>
            <a:r>
              <a:rPr lang="en-AU" sz="2400" dirty="0" smtClean="0">
                <a:latin typeface="Helvetica" pitchFamily="34" charset="0"/>
              </a:rPr>
              <a:t>behaviour </a:t>
            </a:r>
            <a:r>
              <a:rPr lang="en-AU" sz="2400" dirty="0">
                <a:latin typeface="Helvetica" pitchFamily="34" charset="0"/>
              </a:rPr>
              <a:t>that depends upon the capacity for </a:t>
            </a:r>
            <a:r>
              <a:rPr lang="en-AU" sz="2400" b="1" dirty="0">
                <a:latin typeface="Helvetica" pitchFamily="34" charset="0"/>
              </a:rPr>
              <a:t>learning and transmitting knowledge</a:t>
            </a:r>
            <a:r>
              <a:rPr lang="en-AU" sz="2400" dirty="0">
                <a:latin typeface="Helvetica" pitchFamily="34" charset="0"/>
              </a:rPr>
              <a:t> to succeeding </a:t>
            </a:r>
            <a:r>
              <a:rPr lang="en-AU" sz="2400" dirty="0" smtClean="0">
                <a:latin typeface="Helvetica" pitchFamily="34" charset="0"/>
              </a:rPr>
              <a:t>generations.</a:t>
            </a:r>
            <a:endParaRPr lang="en-AU" sz="2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978" y="908720"/>
            <a:ext cx="3752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1534145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>
                <a:latin typeface="Helvetica" pitchFamily="34" charset="0"/>
              </a:rPr>
              <a:t>noun</a:t>
            </a:r>
            <a:r>
              <a:rPr lang="en-AU" dirty="0" smtClean="0">
                <a:latin typeface="Helvetica" pitchFamily="34" charset="0"/>
              </a:rPr>
              <a:t> | etymology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20898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middle 15c: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209407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The tilling of land.</a:t>
            </a:r>
          </a:p>
          <a:p>
            <a:r>
              <a:rPr lang="en-AU" sz="2400" dirty="0" smtClean="0">
                <a:latin typeface="Helvetica" pitchFamily="34" charset="0"/>
              </a:rPr>
              <a:t>Cultivate. Agriculture.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315652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1500: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808" y="316071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Cultivation through education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380459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1867: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808" y="3808784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Collective </a:t>
            </a:r>
            <a:r>
              <a:rPr lang="en-AU" sz="2400" dirty="0">
                <a:latin typeface="Helvetica" pitchFamily="34" charset="0"/>
              </a:rPr>
              <a:t>customs and achievements of a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576" y="475405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latin typeface="Helvetica" pitchFamily="34" charset="0"/>
              </a:rPr>
              <a:t>1940:</a:t>
            </a:r>
            <a:endParaRPr lang="en-AU" sz="2400" dirty="0">
              <a:latin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808" y="4758243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 smtClean="0">
                <a:latin typeface="Helvetica" pitchFamily="34" charset="0"/>
              </a:rPr>
              <a:t>Culture shock</a:t>
            </a:r>
            <a:endParaRPr lang="en-AU" sz="2400" i="1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termitesolutions.co/wp-content/uploads/2015/09/white-wood-tumblr-inspiration-design-with-white-wood-tumblr-a-e-ibackgroundz-com.jp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836"/>
            <a:ext cx="9144000" cy="6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2420888"/>
            <a:ext cx="8072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latin typeface="Helvetica" pitchFamily="34" charset="0"/>
              </a:rPr>
              <a:t>// Importance of cultural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1081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lbour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398"/>
            <a:ext cx="9144000" cy="68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077072"/>
            <a:ext cx="770485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4400" b="1" dirty="0" smtClean="0">
                <a:latin typeface="Helvetica" pitchFamily="34" charset="0"/>
              </a:rPr>
              <a:t>Victoria is multi-cultural</a:t>
            </a:r>
          </a:p>
        </p:txBody>
      </p:sp>
    </p:spTree>
    <p:extLst>
      <p:ext uri="{BB962C8B-B14F-4D97-AF65-F5344CB8AC3E}">
        <p14:creationId xmlns:p14="http://schemas.microsoft.com/office/powerpoint/2010/main" val="4943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579</Words>
  <Application>Microsoft Office PowerPoint</Application>
  <PresentationFormat>On-screen Show (4:3)</PresentationFormat>
  <Paragraphs>123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Dominic Soh</dc:creator>
  <cp:lastModifiedBy>Dominic Soh</cp:lastModifiedBy>
  <cp:revision>75</cp:revision>
  <cp:lastPrinted>2017-08-02T10:44:47Z</cp:lastPrinted>
  <dcterms:created xsi:type="dcterms:W3CDTF">2017-07-09T07:30:48Z</dcterms:created>
  <dcterms:modified xsi:type="dcterms:W3CDTF">2017-08-04T07:03:58Z</dcterms:modified>
</cp:coreProperties>
</file>